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9" r:id="rId3"/>
    <p:sldId id="267" r:id="rId4"/>
    <p:sldId id="260" r:id="rId5"/>
    <p:sldId id="262" r:id="rId6"/>
    <p:sldId id="268" r:id="rId7"/>
    <p:sldId id="261" r:id="rId8"/>
    <p:sldId id="264" r:id="rId9"/>
    <p:sldId id="266" r:id="rId10"/>
    <p:sldId id="265" r:id="rId11"/>
  </p:sldIdLst>
  <p:sldSz cx="9144000" cy="6858000" type="screen4x3"/>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28" autoAdjust="0"/>
  </p:normalViewPr>
  <p:slideViewPr>
    <p:cSldViewPr snapToGrid="0">
      <p:cViewPr varScale="1">
        <p:scale>
          <a:sx n="51" d="100"/>
          <a:sy n="51" d="100"/>
        </p:scale>
        <p:origin x="19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96" name="Shape 96"/>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Missy Tate, the Director of Agnesian Work &amp; Wellness, and I am here to talk to you about the benefits of your Corporate Care Clinic.  The Corporate Care Clinic is a clinic dedicated to FABOH members only. It's a clinic just for you with providers dedicated to work with you on your personal health and wellness. </a:t>
            </a:r>
          </a:p>
        </p:txBody>
      </p:sp>
    </p:spTree>
    <p:extLst>
      <p:ext uri="{BB962C8B-B14F-4D97-AF65-F5344CB8AC3E}">
        <p14:creationId xmlns:p14="http://schemas.microsoft.com/office/powerpoint/2010/main" val="3702734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for you and happy to help. Reach out to us today to schedule your appointment at 920-926-5578.  </a:t>
            </a:r>
          </a:p>
        </p:txBody>
      </p:sp>
    </p:spTree>
    <p:extLst>
      <p:ext uri="{BB962C8B-B14F-4D97-AF65-F5344CB8AC3E}">
        <p14:creationId xmlns:p14="http://schemas.microsoft.com/office/powerpoint/2010/main" val="340512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located in the Fond du Lac Regional Clinic at 420 E. Division Street in Fond du Lac.  The Corporate Care Clinic entrance is right as you enter the Clinic Main Entrance.</a:t>
            </a:r>
          </a:p>
        </p:txBody>
      </p:sp>
    </p:spTree>
    <p:extLst>
      <p:ext uri="{BB962C8B-B14F-4D97-AF65-F5344CB8AC3E}">
        <p14:creationId xmlns:p14="http://schemas.microsoft.com/office/powerpoint/2010/main" val="379699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highly-qualified team of family medicine providers and support staff love to work with their patients.  They are proud to show that service is key with an average patient satisfaction rate of over 90%. </a:t>
            </a:r>
          </a:p>
        </p:txBody>
      </p:sp>
    </p:spTree>
    <p:extLst>
      <p:ext uri="{BB962C8B-B14F-4D97-AF65-F5344CB8AC3E}">
        <p14:creationId xmlns:p14="http://schemas.microsoft.com/office/powerpoint/2010/main" val="234856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Corporate Care Clinic providers will assist you with being your healthiest self; offering wellness visits for those over the age of 11.  These wellness visits includes annual wellness exams, well-child exams, and school or sports physicals.</a:t>
            </a:r>
          </a:p>
        </p:txBody>
      </p:sp>
    </p:spTree>
    <p:extLst>
      <p:ext uri="{BB962C8B-B14F-4D97-AF65-F5344CB8AC3E}">
        <p14:creationId xmlns:p14="http://schemas.microsoft.com/office/powerpoint/2010/main" val="412812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providers are experienced and qualified to assist in management and education of chronic diseases such as diabetes, high cholesterol, high blood pressure, heart disease, asthma, and thyroid disorders.  </a:t>
            </a:r>
          </a:p>
          <a:p>
            <a:endParaRPr lang="en-US" dirty="0"/>
          </a:p>
          <a:p>
            <a:pPr defTabSz="465887">
              <a:defRPr/>
            </a:pPr>
            <a:r>
              <a:rPr lang="en-US" dirty="0"/>
              <a:t>We have a provider dedicated to walk-in visits each day to ensure same day visits are available for acute care needs.  Those over the age of 5 years of age can be seen for things such as urinary tract infections, sinus infections, colds or respiratory symptoms, ear aches, sprains or strains.  </a:t>
            </a:r>
          </a:p>
          <a:p>
            <a:endParaRPr lang="en-US" dirty="0"/>
          </a:p>
        </p:txBody>
      </p:sp>
    </p:spTree>
    <p:extLst>
      <p:ext uri="{BB962C8B-B14F-4D97-AF65-F5344CB8AC3E}">
        <p14:creationId xmlns:p14="http://schemas.microsoft.com/office/powerpoint/2010/main" val="2318314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nine CPT codes has a unique, discounted price paid by the FABOH member.  How cost is shared between the employer and the covered lives on the employer’s health plan is determined by the employer's plan design.  </a:t>
            </a:r>
          </a:p>
          <a:p>
            <a:endParaRPr lang="en-US" dirty="0"/>
          </a:p>
          <a:p>
            <a:r>
              <a:rPr lang="en-US" dirty="0"/>
              <a:t>For those services provided by the provider at the Corporate Care Clinic, but not listed in the codes above, reimbursement will be at the lowest rate associated with FABOH’s fee schedule with Agnesian Healthcare </a:t>
            </a:r>
            <a:r>
              <a:rPr lang="en-US" u="sng" dirty="0"/>
              <a:t>less 15%.</a:t>
            </a:r>
            <a:r>
              <a:rPr lang="en-US" u="none" dirty="0"/>
              <a:t>  </a:t>
            </a:r>
            <a:endParaRPr lang="en-US" u="sng" dirty="0"/>
          </a:p>
        </p:txBody>
      </p:sp>
    </p:spTree>
    <p:extLst>
      <p:ext uri="{BB962C8B-B14F-4D97-AF65-F5344CB8AC3E}">
        <p14:creationId xmlns:p14="http://schemas.microsoft.com/office/powerpoint/2010/main" val="272999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establish with our providers, together we will work to build a relationship with you to be a partner in your care.  This includes the ability to manage your prescriptions.  We know the importance of listening to your health care needs and together will discuss your wellness goals.  </a:t>
            </a:r>
          </a:p>
          <a:p>
            <a:endParaRPr lang="en-US" dirty="0"/>
          </a:p>
          <a:p>
            <a:r>
              <a:rPr lang="en-US" dirty="0"/>
              <a:t>Our access to care is exceptional!  Wellness services are typically available within 1 week and acute services the same day.</a:t>
            </a:r>
          </a:p>
        </p:txBody>
      </p:sp>
    </p:spTree>
    <p:extLst>
      <p:ext uri="{BB962C8B-B14F-4D97-AF65-F5344CB8AC3E}">
        <p14:creationId xmlns:p14="http://schemas.microsoft.com/office/powerpoint/2010/main" val="85909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With our transition to Epic electronic medical record in March of 2020, our patients now have access to their medical record through SSM Health MyChart.  MyChart has many benefits including requesting and cancelling appointment, requesting medication refills, reviewing your lab results and notes from visits from your providers, messaging with your providers, and even completing a video visit.  All of this is to enhance your relationship with your provider.</a:t>
            </a:r>
          </a:p>
        </p:txBody>
      </p:sp>
    </p:spTree>
    <p:extLst>
      <p:ext uri="{BB962C8B-B14F-4D97-AF65-F5344CB8AC3E}">
        <p14:creationId xmlns:p14="http://schemas.microsoft.com/office/powerpoint/2010/main" val="4854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Corporate Care Clinic is conveniently located in a facility that offers you easy access to additional services such as Outpatient Pharmacy, Laboratory Services, and Imaging Services.</a:t>
            </a:r>
          </a:p>
          <a:p>
            <a:endParaRPr lang="en-US" dirty="0"/>
          </a:p>
        </p:txBody>
      </p:sp>
    </p:spTree>
    <p:extLst>
      <p:ext uri="{BB962C8B-B14F-4D97-AF65-F5344CB8AC3E}">
        <p14:creationId xmlns:p14="http://schemas.microsoft.com/office/powerpoint/2010/main" val="1145820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685800" y="1122362"/>
            <a:ext cx="7772400" cy="2387601"/>
          </a:xfrm>
          <a:prstGeom prst="rect">
            <a:avLst/>
          </a:prstGeom>
        </p:spPr>
        <p:txBody>
          <a:bodyPr anchor="b"/>
          <a:lstStyle>
            <a:lvl1pPr algn="ctr">
              <a:defRPr sz="6000"/>
            </a:lvl1pPr>
          </a:lstStyle>
          <a:p>
            <a:r>
              <a:t>Title Text</a:t>
            </a:r>
          </a:p>
        </p:txBody>
      </p:sp>
      <p:sp>
        <p:nvSpPr>
          <p:cNvPr id="14" name="Body Level One…"/>
          <p:cNvSpPr txBox="1">
            <a:spLocks noGrp="1"/>
          </p:cNvSpPr>
          <p:nvPr>
            <p:ph type="body" sz="quarter" idx="1"/>
          </p:nvPr>
        </p:nvSpPr>
        <p:spPr>
          <a:xfrm>
            <a:off x="1143000" y="3602037"/>
            <a:ext cx="6858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15" name="Picture 7" descr="Picture 7"/>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16" name="AGN-20275 Living Healthy PowerPoint Background.jpg" descr="AGN-20275 Living Healthy PowerPoint Background.jpg"/>
          <p:cNvPicPr>
            <a:picLocks noChangeAspect="1"/>
          </p:cNvPicPr>
          <p:nvPr/>
        </p:nvPicPr>
        <p:blipFill>
          <a:blip r:embed="rId3">
            <a:extLst/>
          </a:blip>
          <a:srcRect t="27" b="27"/>
          <a:stretch>
            <a:fillRect/>
          </a:stretch>
        </p:blipFill>
        <p:spPr>
          <a:xfrm>
            <a:off x="0" y="1903"/>
            <a:ext cx="9144000" cy="6854193"/>
          </a:xfrm>
          <a:prstGeom prst="rect">
            <a:avLst/>
          </a:prstGeom>
          <a:ln w="12700">
            <a:miter lim="400000"/>
          </a:ln>
        </p:spPr>
      </p:pic>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623887" y="1709739"/>
            <a:ext cx="7886701" cy="2852737"/>
          </a:xfrm>
          <a:prstGeom prst="rect">
            <a:avLst/>
          </a:prstGeom>
        </p:spPr>
        <p:txBody>
          <a:bodyPr anchor="b"/>
          <a:lstStyle>
            <a:lvl1pPr>
              <a:defRPr sz="6000"/>
            </a:lvl1pPr>
          </a:lstStyle>
          <a:p>
            <a:r>
              <a:t>Title Text</a:t>
            </a:r>
          </a:p>
        </p:txBody>
      </p:sp>
      <p:sp>
        <p:nvSpPr>
          <p:cNvPr id="34" name="Body Level One…"/>
          <p:cNvSpPr txBox="1">
            <a:spLocks noGrp="1"/>
          </p:cNvSpPr>
          <p:nvPr>
            <p:ph type="body" sz="quarter" idx="1"/>
          </p:nvPr>
        </p:nvSpPr>
        <p:spPr>
          <a:xfrm>
            <a:off x="623887" y="4589464"/>
            <a:ext cx="78867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29841" y="365125"/>
            <a:ext cx="7886701" cy="1325564"/>
          </a:xfrm>
          <a:prstGeom prst="rect">
            <a:avLst/>
          </a:prstGeom>
        </p:spPr>
        <p:txBody>
          <a:bodyPr/>
          <a:lstStyle/>
          <a:p>
            <a:r>
              <a:t>Title Text</a:t>
            </a:r>
          </a:p>
        </p:txBody>
      </p:sp>
      <p:sp>
        <p:nvSpPr>
          <p:cNvPr id="52" name="Body Level One…"/>
          <p:cNvSpPr txBox="1">
            <a:spLocks noGrp="1"/>
          </p:cNvSpPr>
          <p:nvPr>
            <p:ph type="body" sz="quarter" idx="1"/>
          </p:nvPr>
        </p:nvSpPr>
        <p:spPr>
          <a:xfrm>
            <a:off x="629841" y="1681163"/>
            <a:ext cx="3868341"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3" name="Text Placeholder 4"/>
          <p:cNvSpPr>
            <a:spLocks noGrp="1"/>
          </p:cNvSpPr>
          <p:nvPr>
            <p:ph type="body" sz="quarter" idx="21"/>
          </p:nvPr>
        </p:nvSpPr>
        <p:spPr>
          <a:xfrm>
            <a:off x="4629149" y="1681163"/>
            <a:ext cx="3887393" cy="823913"/>
          </a:xfrm>
          <a:prstGeom prst="rect">
            <a:avLst/>
          </a:prstGeom>
        </p:spPr>
        <p:txBody>
          <a:bodyPr anchor="b"/>
          <a:lstStyle/>
          <a:p>
            <a:pPr marL="0" indent="0">
              <a:buSzTx/>
              <a:buFontTx/>
              <a:buNone/>
              <a:defRPr sz="2400" b="1"/>
            </a:pPr>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6"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77" name="Body Level One…"/>
          <p:cNvSpPr txBox="1">
            <a:spLocks noGrp="1"/>
          </p:cNvSpPr>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8" name="Text Placeholder 3"/>
          <p:cNvSpPr>
            <a:spLocks noGrp="1"/>
          </p:cNvSpPr>
          <p:nvPr>
            <p:ph type="body" sz="quarter" idx="21"/>
          </p:nvPr>
        </p:nvSpPr>
        <p:spPr>
          <a:xfrm>
            <a:off x="629840" y="2057400"/>
            <a:ext cx="2949180" cy="3811588"/>
          </a:xfrm>
          <a:prstGeom prst="rect">
            <a:avLst/>
          </a:prstGeom>
        </p:spPr>
        <p:txBody>
          <a:bodyPr/>
          <a:lstStyle/>
          <a:p>
            <a:pPr marL="0" indent="0">
              <a:buSzTx/>
              <a:buFontTx/>
              <a:buNone/>
              <a:defRPr sz="1600"/>
            </a:pPr>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87" name="Picture Placeholder 2"/>
          <p:cNvSpPr>
            <a:spLocks noGrp="1"/>
          </p:cNvSpPr>
          <p:nvPr>
            <p:ph type="pic" sz="half" idx="21"/>
          </p:nvPr>
        </p:nvSpPr>
        <p:spPr>
          <a:xfrm>
            <a:off x="3887391" y="987425"/>
            <a:ext cx="4629151" cy="4873626"/>
          </a:xfrm>
          <a:prstGeom prst="rect">
            <a:avLst/>
          </a:prstGeom>
        </p:spPr>
        <p:txBody>
          <a:bodyPr lIns="91439" rIns="91439">
            <a:noAutofit/>
          </a:bodyPr>
          <a:lstStyle/>
          <a:p>
            <a:endParaRPr/>
          </a:p>
        </p:txBody>
      </p:sp>
      <p:sp>
        <p:nvSpPr>
          <p:cNvPr id="88"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7" descr="Picture 7"/>
          <p:cNvPicPr>
            <a:picLocks noChangeAspect="1"/>
          </p:cNvPicPr>
          <p:nvPr/>
        </p:nvPicPr>
        <p:blipFill>
          <a:blip r:embed="rId10">
            <a:extLst/>
          </a:blip>
          <a:stretch>
            <a:fillRect/>
          </a:stretch>
        </p:blipFill>
        <p:spPr>
          <a:xfrm>
            <a:off x="0" y="0"/>
            <a:ext cx="9144000" cy="6858000"/>
          </a:xfrm>
          <a:prstGeom prst="rect">
            <a:avLst/>
          </a:prstGeom>
          <a:ln w="12700">
            <a:miter lim="400000"/>
          </a:ln>
        </p:spPr>
      </p:pic>
      <p:pic>
        <p:nvPicPr>
          <p:cNvPr id="5" name="AGN-20275 Living Healthy PowerPoint Background.jpg" descr="AGN-20275 Living Healthy PowerPoint Background.jpg"/>
          <p:cNvPicPr>
            <a:picLocks noChangeAspect="1"/>
          </p:cNvPicPr>
          <p:nvPr/>
        </p:nvPicPr>
        <p:blipFill>
          <a:blip r:embed="rId11">
            <a:extLst/>
          </a:blip>
          <a:srcRect t="27" b="27"/>
          <a:stretch>
            <a:fillRect/>
          </a:stretch>
        </p:blipFill>
        <p:spPr>
          <a:xfrm>
            <a:off x="0" y="1903"/>
            <a:ext cx="9144000" cy="6854193"/>
          </a:xfrm>
          <a:prstGeom prst="rect">
            <a:avLst/>
          </a:prstGeom>
          <a:ln w="12700">
            <a:miter lim="400000"/>
          </a:ln>
        </p:spPr>
      </p:pic>
      <p:sp>
        <p:nvSpPr>
          <p:cNvPr id="6" name="Slide Number"/>
          <p:cNvSpPr txBox="1">
            <a:spLocks noGrp="1"/>
          </p:cNvSpPr>
          <p:nvPr>
            <p:ph type="sldNum" sz="quarter" idx="2"/>
          </p:nvPr>
        </p:nvSpPr>
        <p:spPr>
          <a:xfrm>
            <a:off x="8256726" y="6404293"/>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g"/><Relationship Id="rId5"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ctrTitle"/>
          </p:nvPr>
        </p:nvSpPr>
        <p:spPr>
          <a:xfrm>
            <a:off x="685800" y="1940943"/>
            <a:ext cx="7772400" cy="1337095"/>
          </a:xfrm>
          <a:prstGeom prst="rect">
            <a:avLst/>
          </a:prstGeom>
        </p:spPr>
        <p:txBody>
          <a:bodyPr/>
          <a:lstStyle>
            <a:lvl1pPr>
              <a:defRPr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rPr lang="en-US" dirty="0"/>
              <a:t>Corporate Care Clinic</a:t>
            </a:r>
            <a:endParaRPr dirty="0"/>
          </a:p>
        </p:txBody>
      </p:sp>
      <p:sp>
        <p:nvSpPr>
          <p:cNvPr id="99" name="Subtitle 2"/>
          <p:cNvSpPr txBox="1">
            <a:spLocks noGrp="1"/>
          </p:cNvSpPr>
          <p:nvPr>
            <p:ph type="subTitle" sz="quarter" idx="1"/>
          </p:nvPr>
        </p:nvSpPr>
        <p:spPr>
          <a:xfrm>
            <a:off x="1143000" y="3515774"/>
            <a:ext cx="6858000" cy="1655762"/>
          </a:xfrm>
          <a:prstGeom prst="rect">
            <a:avLst/>
          </a:prstGeom>
        </p:spPr>
        <p:txBody>
          <a:bodyPr/>
          <a:lstStyle/>
          <a:p>
            <a:r>
              <a:rPr dirty="0"/>
              <a:t>Presented by:</a:t>
            </a:r>
            <a:endParaRPr lang="en-US" dirty="0"/>
          </a:p>
          <a:p>
            <a:r>
              <a:rPr lang="en-US" dirty="0"/>
              <a:t>Missy Tate, MBA, MSN, APNP, COHPM</a:t>
            </a:r>
            <a:endParaRPr dirty="0"/>
          </a:p>
        </p:txBody>
      </p:sp>
      <p:pic>
        <p:nvPicPr>
          <p:cNvPr id="3" name="Picture 2">
            <a:extLst>
              <a:ext uri="{FF2B5EF4-FFF2-40B4-BE49-F238E27FC236}">
                <a16:creationId xmlns:a16="http://schemas.microsoft.com/office/drawing/2014/main" id="{53BB740D-22C9-43B3-B4DE-DFBB0AA553F0}"/>
              </a:ext>
            </a:extLst>
          </p:cNvPr>
          <p:cNvPicPr>
            <a:picLocks noChangeAspect="1"/>
          </p:cNvPicPr>
          <p:nvPr/>
        </p:nvPicPr>
        <p:blipFill>
          <a:blip r:embed="rId5"/>
          <a:stretch>
            <a:fillRect/>
          </a:stretch>
        </p:blipFill>
        <p:spPr>
          <a:xfrm>
            <a:off x="3821801" y="6236592"/>
            <a:ext cx="1243186" cy="472411"/>
          </a:xfrm>
          <a:prstGeom prst="rect">
            <a:avLst/>
          </a:prstGeom>
        </p:spPr>
      </p:pic>
      <p:pic>
        <p:nvPicPr>
          <p:cNvPr id="4" name="Recorded Sound">
            <a:hlinkClick r:id="" action="ppaction://media"/>
            <a:extLst>
              <a:ext uri="{FF2B5EF4-FFF2-40B4-BE49-F238E27FC236}">
                <a16:creationId xmlns:a16="http://schemas.microsoft.com/office/drawing/2014/main" id="{DB5687FA-481C-4DC9-A954-3EE18CA93F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1999890"/>
            <a:ext cx="609600" cy="609600"/>
          </a:xfrm>
          <a:prstGeom prst="rect">
            <a:avLst/>
          </a:prstGeom>
        </p:spPr>
      </p:pic>
    </p:spTree>
  </p:cSld>
  <p:clrMapOvr>
    <a:masterClrMapping/>
  </p:clrMapOvr>
  <p:transition spd="med"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xfrm>
            <a:off x="628650" y="80454"/>
            <a:ext cx="7886700" cy="1325563"/>
          </a:xfrm>
          <a:prstGeom prst="rect">
            <a:avLst/>
          </a:prstGeom>
        </p:spPr>
        <p:txBody>
          <a:bodyPr/>
          <a:lstStyle>
            <a:lvl1pPr algn="ctr">
              <a:defRPr>
                <a:solidFill>
                  <a:srgbClr val="0070C0"/>
                </a:solidFill>
                <a:effectLst>
                  <a:outerShdw blurRad="38100" dist="38100" dir="2700000" rotWithShape="0">
                    <a:srgbClr val="000000">
                      <a:alpha val="43137"/>
                    </a:srgbClr>
                  </a:outerShdw>
                </a:effectLst>
              </a:defRPr>
            </a:lvl1pPr>
          </a:lstStyle>
          <a:p>
            <a:r>
              <a:rPr lang="en-US" dirty="0"/>
              <a:t>Lets partner together!</a:t>
            </a:r>
            <a:endParaRPr dirty="0"/>
          </a:p>
        </p:txBody>
      </p:sp>
      <p:pic>
        <p:nvPicPr>
          <p:cNvPr id="3" name="Picture 2">
            <a:extLst>
              <a:ext uri="{FF2B5EF4-FFF2-40B4-BE49-F238E27FC236}">
                <a16:creationId xmlns:a16="http://schemas.microsoft.com/office/drawing/2014/main" id="{2B36F668-B634-4A02-9236-40EE55C0C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4950" y="1500638"/>
            <a:ext cx="3188970" cy="4257866"/>
          </a:xfrm>
          <a:prstGeom prst="rect">
            <a:avLst/>
          </a:prstGeom>
          <a:ln>
            <a:noFill/>
          </a:ln>
          <a:effectLst>
            <a:softEdge rad="112500"/>
          </a:effectLst>
        </p:spPr>
      </p:pic>
      <p:pic>
        <p:nvPicPr>
          <p:cNvPr id="5" name="Picture 4">
            <a:extLst>
              <a:ext uri="{FF2B5EF4-FFF2-40B4-BE49-F238E27FC236}">
                <a16:creationId xmlns:a16="http://schemas.microsoft.com/office/drawing/2014/main" id="{DDFFB711-E6BD-479A-99DE-48470F49F35E}"/>
              </a:ext>
            </a:extLst>
          </p:cNvPr>
          <p:cNvPicPr>
            <a:picLocks noChangeAspect="1"/>
          </p:cNvPicPr>
          <p:nvPr/>
        </p:nvPicPr>
        <p:blipFill>
          <a:blip r:embed="rId6"/>
          <a:stretch>
            <a:fillRect/>
          </a:stretch>
        </p:blipFill>
        <p:spPr>
          <a:xfrm>
            <a:off x="3821801" y="6236592"/>
            <a:ext cx="1243186" cy="472411"/>
          </a:xfrm>
          <a:prstGeom prst="rect">
            <a:avLst/>
          </a:prstGeom>
        </p:spPr>
      </p:pic>
      <p:pic>
        <p:nvPicPr>
          <p:cNvPr id="2" name="Picture 1">
            <a:extLst>
              <a:ext uri="{FF2B5EF4-FFF2-40B4-BE49-F238E27FC236}">
                <a16:creationId xmlns:a16="http://schemas.microsoft.com/office/drawing/2014/main" id="{9CB44C88-59B1-4630-977D-69203C5E7BB7}"/>
              </a:ext>
            </a:extLst>
          </p:cNvPr>
          <p:cNvPicPr>
            <a:picLocks noChangeAspect="1"/>
          </p:cNvPicPr>
          <p:nvPr/>
        </p:nvPicPr>
        <p:blipFill>
          <a:blip r:embed="rId7"/>
          <a:stretch>
            <a:fillRect/>
          </a:stretch>
        </p:blipFill>
        <p:spPr>
          <a:xfrm>
            <a:off x="550205" y="2145234"/>
            <a:ext cx="4744112" cy="2638793"/>
          </a:xfrm>
          <a:prstGeom prst="rect">
            <a:avLst/>
          </a:prstGeom>
        </p:spPr>
      </p:pic>
      <p:pic>
        <p:nvPicPr>
          <p:cNvPr id="4" name="Recorded Sound">
            <a:hlinkClick r:id="" action="ppaction://media"/>
            <a:extLst>
              <a:ext uri="{FF2B5EF4-FFF2-40B4-BE49-F238E27FC236}">
                <a16:creationId xmlns:a16="http://schemas.microsoft.com/office/drawing/2014/main" id="{45AB4EDD-814D-449C-B99A-BE4D26AA05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6900" y="3124200"/>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D1FA7-E712-441A-86F7-3739F3FD52F4}"/>
              </a:ext>
            </a:extLst>
          </p:cNvPr>
          <p:cNvPicPr>
            <a:picLocks noChangeAspect="1"/>
          </p:cNvPicPr>
          <p:nvPr/>
        </p:nvPicPr>
        <p:blipFill>
          <a:blip r:embed="rId5"/>
          <a:stretch>
            <a:fillRect/>
          </a:stretch>
        </p:blipFill>
        <p:spPr>
          <a:xfrm>
            <a:off x="5488294" y="1022444"/>
            <a:ext cx="3334215" cy="3410426"/>
          </a:xfrm>
          <a:prstGeom prst="rect">
            <a:avLst/>
          </a:prstGeom>
        </p:spPr>
      </p:pic>
      <p:sp>
        <p:nvSpPr>
          <p:cNvPr id="107" name="Title 3"/>
          <p:cNvSpPr txBox="1">
            <a:spLocks noGrp="1"/>
          </p:cNvSpPr>
          <p:nvPr>
            <p:ph type="title"/>
          </p:nvPr>
        </p:nvSpPr>
        <p:spPr>
          <a:xfrm>
            <a:off x="628650" y="44943"/>
            <a:ext cx="7886700" cy="1325563"/>
          </a:xfrm>
          <a:prstGeom prst="rect">
            <a:avLst/>
          </a:prstGeom>
        </p:spPr>
        <p:txBody>
          <a:bodyPr/>
          <a:lstStyle>
            <a:lvl1pPr algn="ctr">
              <a:defRPr>
                <a:solidFill>
                  <a:srgbClr val="0070C0"/>
                </a:solidFill>
                <a:effectLst>
                  <a:outerShdw blurRad="38100" dist="38100" dir="2700000" rotWithShape="0">
                    <a:srgbClr val="000000">
                      <a:alpha val="43137"/>
                    </a:srgbClr>
                  </a:outerShdw>
                </a:effectLst>
              </a:defRPr>
            </a:lvl1pPr>
          </a:lstStyle>
          <a:p>
            <a:r>
              <a:rPr lang="en-US"/>
              <a:t>Location</a:t>
            </a:r>
            <a:endParaRPr lang="en-US" dirty="0"/>
          </a:p>
        </p:txBody>
      </p:sp>
      <p:sp>
        <p:nvSpPr>
          <p:cNvPr id="108" name="Content Placeholder 4"/>
          <p:cNvSpPr txBox="1">
            <a:spLocks noGrp="1"/>
          </p:cNvSpPr>
          <p:nvPr>
            <p:ph type="body" idx="1"/>
          </p:nvPr>
        </p:nvSpPr>
        <p:spPr>
          <a:xfrm>
            <a:off x="628650" y="1575459"/>
            <a:ext cx="3844876" cy="4351338"/>
          </a:xfrm>
          <a:prstGeom prst="rect">
            <a:avLst/>
          </a:prstGeom>
        </p:spPr>
        <p:txBody>
          <a:bodyPr/>
          <a:lstStyle/>
          <a:p>
            <a:pPr marL="0" indent="0">
              <a:buNone/>
            </a:pPr>
            <a:r>
              <a:rPr lang="en-US" dirty="0"/>
              <a:t>420 E. Division Street</a:t>
            </a:r>
          </a:p>
          <a:p>
            <a:pPr marL="0" indent="0">
              <a:buNone/>
            </a:pPr>
            <a:r>
              <a:rPr lang="en-US" dirty="0"/>
              <a:t>Fond du Lac, WI</a:t>
            </a:r>
          </a:p>
          <a:p>
            <a:pPr marL="0" indent="0">
              <a:buNone/>
            </a:pPr>
            <a:r>
              <a:rPr lang="en-US" dirty="0"/>
              <a:t>920-926-5578</a:t>
            </a:r>
          </a:p>
          <a:p>
            <a:pPr marL="0" indent="0">
              <a:buNone/>
            </a:pPr>
            <a:endParaRPr lang="en-US" dirty="0"/>
          </a:p>
          <a:p>
            <a:pPr marL="0" indent="0">
              <a:buNone/>
            </a:pPr>
            <a:r>
              <a:rPr lang="en-US" dirty="0"/>
              <a:t>Enter thru Fond du Lac Regional Clinic entrance</a:t>
            </a:r>
          </a:p>
          <a:p>
            <a:pPr marL="0" indent="0">
              <a:buNone/>
            </a:pPr>
            <a:r>
              <a:rPr lang="en-US" dirty="0"/>
              <a:t>Corporate Care Clinic is right inside the entrance</a:t>
            </a:r>
          </a:p>
        </p:txBody>
      </p:sp>
      <p:pic>
        <p:nvPicPr>
          <p:cNvPr id="7" name="Picture 6">
            <a:extLst>
              <a:ext uri="{FF2B5EF4-FFF2-40B4-BE49-F238E27FC236}">
                <a16:creationId xmlns:a16="http://schemas.microsoft.com/office/drawing/2014/main" id="{32825901-F003-42DE-8054-D8D301C44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0476" y="3932802"/>
            <a:ext cx="2198888" cy="2206101"/>
          </a:xfrm>
          <a:prstGeom prst="rect">
            <a:avLst/>
          </a:prstGeom>
        </p:spPr>
      </p:pic>
      <p:pic>
        <p:nvPicPr>
          <p:cNvPr id="8" name="Picture 7">
            <a:extLst>
              <a:ext uri="{FF2B5EF4-FFF2-40B4-BE49-F238E27FC236}">
                <a16:creationId xmlns:a16="http://schemas.microsoft.com/office/drawing/2014/main" id="{2E8FA7C2-CD07-4290-B7E8-FE38767B07A8}"/>
              </a:ext>
            </a:extLst>
          </p:cNvPr>
          <p:cNvPicPr>
            <a:picLocks noChangeAspect="1"/>
          </p:cNvPicPr>
          <p:nvPr/>
        </p:nvPicPr>
        <p:blipFill>
          <a:blip r:embed="rId7"/>
          <a:stretch>
            <a:fillRect/>
          </a:stretch>
        </p:blipFill>
        <p:spPr>
          <a:xfrm>
            <a:off x="3821801" y="6236592"/>
            <a:ext cx="1243186" cy="472411"/>
          </a:xfrm>
          <a:prstGeom prst="rect">
            <a:avLst/>
          </a:prstGeom>
        </p:spPr>
      </p:pic>
      <p:pic>
        <p:nvPicPr>
          <p:cNvPr id="4" name="Recorded Sound">
            <a:hlinkClick r:id="" action="ppaction://media"/>
            <a:extLst>
              <a:ext uri="{FF2B5EF4-FFF2-40B4-BE49-F238E27FC236}">
                <a16:creationId xmlns:a16="http://schemas.microsoft.com/office/drawing/2014/main" id="{8A5715D0-BCFC-48C0-B045-6CF1F5FB4F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3550" y="1117694"/>
            <a:ext cx="609600" cy="609600"/>
          </a:xfrm>
          <a:prstGeom prst="rect">
            <a:avLst/>
          </a:prstGeom>
        </p:spPr>
      </p:pic>
    </p:spTree>
  </p:cSld>
  <p:clrMapOvr>
    <a:masterClrMapping/>
  </p:clrMapOvr>
  <p:transition spd="med" advClick="0" advTm="11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B9F1B3-FA30-445C-90C6-60A194E5027C}"/>
              </a:ext>
            </a:extLst>
          </p:cNvPr>
          <p:cNvPicPr>
            <a:picLocks noChangeAspect="1"/>
          </p:cNvPicPr>
          <p:nvPr/>
        </p:nvPicPr>
        <p:blipFill>
          <a:blip r:embed="rId5"/>
          <a:stretch>
            <a:fillRect/>
          </a:stretch>
        </p:blipFill>
        <p:spPr>
          <a:xfrm>
            <a:off x="284393" y="1463281"/>
            <a:ext cx="2011680" cy="2011680"/>
          </a:xfrm>
          <a:prstGeom prst="rect">
            <a:avLst/>
          </a:prstGeom>
        </p:spPr>
      </p:pic>
      <p:pic>
        <p:nvPicPr>
          <p:cNvPr id="10" name="Picture 9">
            <a:extLst>
              <a:ext uri="{FF2B5EF4-FFF2-40B4-BE49-F238E27FC236}">
                <a16:creationId xmlns:a16="http://schemas.microsoft.com/office/drawing/2014/main" id="{C91A192A-E8F5-4263-8ED7-99C0E19FA512}"/>
              </a:ext>
            </a:extLst>
          </p:cNvPr>
          <p:cNvPicPr>
            <a:picLocks noChangeAspect="1"/>
          </p:cNvPicPr>
          <p:nvPr/>
        </p:nvPicPr>
        <p:blipFill>
          <a:blip r:embed="rId6"/>
          <a:stretch>
            <a:fillRect/>
          </a:stretch>
        </p:blipFill>
        <p:spPr>
          <a:xfrm>
            <a:off x="2487674" y="3511393"/>
            <a:ext cx="1990725" cy="1990725"/>
          </a:xfrm>
          <a:prstGeom prst="rect">
            <a:avLst/>
          </a:prstGeom>
        </p:spPr>
      </p:pic>
      <p:pic>
        <p:nvPicPr>
          <p:cNvPr id="9" name="Picture 8">
            <a:extLst>
              <a:ext uri="{FF2B5EF4-FFF2-40B4-BE49-F238E27FC236}">
                <a16:creationId xmlns:a16="http://schemas.microsoft.com/office/drawing/2014/main" id="{9C939CF5-6F92-485E-94CC-810F2837EE7A}"/>
              </a:ext>
            </a:extLst>
          </p:cNvPr>
          <p:cNvPicPr>
            <a:picLocks noChangeAspect="1"/>
          </p:cNvPicPr>
          <p:nvPr/>
        </p:nvPicPr>
        <p:blipFill>
          <a:blip r:embed="rId7"/>
          <a:stretch>
            <a:fillRect/>
          </a:stretch>
        </p:blipFill>
        <p:spPr>
          <a:xfrm>
            <a:off x="6810128" y="3520681"/>
            <a:ext cx="2000250" cy="2000250"/>
          </a:xfrm>
          <a:prstGeom prst="rect">
            <a:avLst/>
          </a:prstGeom>
        </p:spPr>
      </p:pic>
      <p:sp>
        <p:nvSpPr>
          <p:cNvPr id="107" name="Title 3"/>
          <p:cNvSpPr txBox="1">
            <a:spLocks noGrp="1"/>
          </p:cNvSpPr>
          <p:nvPr>
            <p:ph type="title"/>
          </p:nvPr>
        </p:nvSpPr>
        <p:spPr>
          <a:xfrm>
            <a:off x="628650" y="44943"/>
            <a:ext cx="7886700" cy="1325563"/>
          </a:xfrm>
          <a:prstGeom prst="rect">
            <a:avLst/>
          </a:prstGeom>
        </p:spPr>
        <p:txBody>
          <a:bodyPr/>
          <a:lstStyle>
            <a:lvl1pPr algn="ctr">
              <a:defRPr>
                <a:solidFill>
                  <a:srgbClr val="0070C0"/>
                </a:solidFill>
                <a:effectLst>
                  <a:outerShdw blurRad="38100" dist="38100" dir="2700000" rotWithShape="0">
                    <a:srgbClr val="000000">
                      <a:alpha val="43137"/>
                    </a:srgbClr>
                  </a:outerShdw>
                </a:effectLst>
              </a:defRPr>
            </a:lvl1pPr>
          </a:lstStyle>
          <a:p>
            <a:r>
              <a:rPr lang="en-US" dirty="0"/>
              <a:t>Providers</a:t>
            </a:r>
          </a:p>
        </p:txBody>
      </p:sp>
      <p:pic>
        <p:nvPicPr>
          <p:cNvPr id="8" name="Picture 7">
            <a:extLst>
              <a:ext uri="{FF2B5EF4-FFF2-40B4-BE49-F238E27FC236}">
                <a16:creationId xmlns:a16="http://schemas.microsoft.com/office/drawing/2014/main" id="{2E8FA7C2-CD07-4290-B7E8-FE38767B07A8}"/>
              </a:ext>
            </a:extLst>
          </p:cNvPr>
          <p:cNvPicPr>
            <a:picLocks noChangeAspect="1"/>
          </p:cNvPicPr>
          <p:nvPr/>
        </p:nvPicPr>
        <p:blipFill>
          <a:blip r:embed="rId8"/>
          <a:stretch>
            <a:fillRect/>
          </a:stretch>
        </p:blipFill>
        <p:spPr>
          <a:xfrm>
            <a:off x="3821801" y="6236592"/>
            <a:ext cx="1243186" cy="472411"/>
          </a:xfrm>
          <a:prstGeom prst="rect">
            <a:avLst/>
          </a:prstGeom>
        </p:spPr>
      </p:pic>
      <p:pic>
        <p:nvPicPr>
          <p:cNvPr id="6" name="Picture 5">
            <a:extLst>
              <a:ext uri="{FF2B5EF4-FFF2-40B4-BE49-F238E27FC236}">
                <a16:creationId xmlns:a16="http://schemas.microsoft.com/office/drawing/2014/main" id="{B65F2AD7-9130-4706-A8CD-A0D929170FEB}"/>
              </a:ext>
            </a:extLst>
          </p:cNvPr>
          <p:cNvPicPr>
            <a:picLocks noChangeAspect="1"/>
          </p:cNvPicPr>
          <p:nvPr/>
        </p:nvPicPr>
        <p:blipFill>
          <a:blip r:embed="rId9"/>
          <a:stretch>
            <a:fillRect/>
          </a:stretch>
        </p:blipFill>
        <p:spPr>
          <a:xfrm>
            <a:off x="4641581" y="1463281"/>
            <a:ext cx="2057400" cy="2057400"/>
          </a:xfrm>
          <a:prstGeom prst="rect">
            <a:avLst/>
          </a:prstGeom>
        </p:spPr>
      </p:pic>
      <p:sp>
        <p:nvSpPr>
          <p:cNvPr id="2" name="TextBox 1">
            <a:extLst>
              <a:ext uri="{FF2B5EF4-FFF2-40B4-BE49-F238E27FC236}">
                <a16:creationId xmlns:a16="http://schemas.microsoft.com/office/drawing/2014/main" id="{A8B427F4-4A2C-4B48-984B-CF7CC1A9D29C}"/>
              </a:ext>
            </a:extLst>
          </p:cNvPr>
          <p:cNvSpPr txBox="1"/>
          <p:nvPr/>
        </p:nvSpPr>
        <p:spPr>
          <a:xfrm>
            <a:off x="284393" y="3515098"/>
            <a:ext cx="199072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j-lt"/>
                <a:ea typeface="+mj-ea"/>
                <a:cs typeface="+mj-cs"/>
                <a:sym typeface="Calibri"/>
              </a:rPr>
              <a:t>Louann Biddick, APNP</a:t>
            </a:r>
          </a:p>
        </p:txBody>
      </p:sp>
      <p:sp>
        <p:nvSpPr>
          <p:cNvPr id="11" name="TextBox 10">
            <a:extLst>
              <a:ext uri="{FF2B5EF4-FFF2-40B4-BE49-F238E27FC236}">
                <a16:creationId xmlns:a16="http://schemas.microsoft.com/office/drawing/2014/main" id="{B758106A-E54B-41AB-97AF-22FD2DC275CD}"/>
              </a:ext>
            </a:extLst>
          </p:cNvPr>
          <p:cNvSpPr txBox="1"/>
          <p:nvPr/>
        </p:nvSpPr>
        <p:spPr>
          <a:xfrm>
            <a:off x="4674918" y="3524747"/>
            <a:ext cx="199072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j-lt"/>
                <a:ea typeface="+mj-ea"/>
                <a:cs typeface="+mj-cs"/>
                <a:sym typeface="Calibri"/>
              </a:rPr>
              <a:t>Jammi Cairns, APNP</a:t>
            </a:r>
          </a:p>
        </p:txBody>
      </p:sp>
      <p:sp>
        <p:nvSpPr>
          <p:cNvPr id="12" name="TextBox 11">
            <a:extLst>
              <a:ext uri="{FF2B5EF4-FFF2-40B4-BE49-F238E27FC236}">
                <a16:creationId xmlns:a16="http://schemas.microsoft.com/office/drawing/2014/main" id="{A790D077-BC7F-4E40-8F37-74EFF3AF1C4A}"/>
              </a:ext>
            </a:extLst>
          </p:cNvPr>
          <p:cNvSpPr txBox="1"/>
          <p:nvPr/>
        </p:nvSpPr>
        <p:spPr>
          <a:xfrm>
            <a:off x="2486275" y="5530803"/>
            <a:ext cx="199072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j-lt"/>
                <a:ea typeface="+mj-ea"/>
                <a:cs typeface="+mj-cs"/>
                <a:sym typeface="Calibri"/>
              </a:rPr>
              <a:t>Lisa Liedke, APNP</a:t>
            </a:r>
          </a:p>
        </p:txBody>
      </p:sp>
      <p:sp>
        <p:nvSpPr>
          <p:cNvPr id="13" name="TextBox 12">
            <a:extLst>
              <a:ext uri="{FF2B5EF4-FFF2-40B4-BE49-F238E27FC236}">
                <a16:creationId xmlns:a16="http://schemas.microsoft.com/office/drawing/2014/main" id="{8CA426A8-ADC1-4750-B870-335C5337AEAA}"/>
              </a:ext>
            </a:extLst>
          </p:cNvPr>
          <p:cNvSpPr txBox="1"/>
          <p:nvPr/>
        </p:nvSpPr>
        <p:spPr>
          <a:xfrm>
            <a:off x="6713143" y="5525868"/>
            <a:ext cx="214473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j-lt"/>
                <a:ea typeface="+mj-ea"/>
                <a:cs typeface="+mj-cs"/>
                <a:sym typeface="Calibri"/>
              </a:rPr>
              <a:t>Janet Drummond, PA-C</a:t>
            </a:r>
          </a:p>
        </p:txBody>
      </p:sp>
      <p:pic>
        <p:nvPicPr>
          <p:cNvPr id="4" name="Recorded Sound">
            <a:hlinkClick r:id="" action="ppaction://media"/>
            <a:extLst>
              <a:ext uri="{FF2B5EF4-FFF2-40B4-BE49-F238E27FC236}">
                <a16:creationId xmlns:a16="http://schemas.microsoft.com/office/drawing/2014/main" id="{4525E068-FB5E-49D8-8FAD-E325056342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51665" y="1859762"/>
            <a:ext cx="609600" cy="609600"/>
          </a:xfrm>
          <a:prstGeom prst="rect">
            <a:avLst/>
          </a:prstGeom>
        </p:spPr>
      </p:pic>
    </p:spTree>
    <p:extLst>
      <p:ext uri="{BB962C8B-B14F-4D97-AF65-F5344CB8AC3E}">
        <p14:creationId xmlns:p14="http://schemas.microsoft.com/office/powerpoint/2010/main" val="3861535890"/>
      </p:ext>
    </p:extLst>
  </p:cSld>
  <p:clrMapOvr>
    <a:masterClrMapping/>
  </p:clrMapOvr>
  <p:transition spd="med"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3"/>
          <p:cNvSpPr txBox="1">
            <a:spLocks noGrp="1"/>
          </p:cNvSpPr>
          <p:nvPr>
            <p:ph type="title"/>
          </p:nvPr>
        </p:nvSpPr>
        <p:spPr>
          <a:xfrm>
            <a:off x="628650" y="80454"/>
            <a:ext cx="7886700" cy="1325563"/>
          </a:xfrm>
          <a:prstGeom prst="rect">
            <a:avLst/>
          </a:prstGeom>
        </p:spPr>
        <p:txBody>
          <a:bodyPr/>
          <a:lstStyle>
            <a:lvl1pPr algn="ctr">
              <a:defRPr>
                <a:solidFill>
                  <a:srgbClr val="0070C0"/>
                </a:solidFill>
                <a:effectLst>
                  <a:outerShdw blurRad="38100" dist="38100" dir="2700000" rotWithShape="0">
                    <a:srgbClr val="000000">
                      <a:alpha val="43137"/>
                    </a:srgbClr>
                  </a:outerShdw>
                </a:effectLst>
              </a:defRPr>
            </a:lvl1pPr>
          </a:lstStyle>
          <a:p>
            <a:r>
              <a:rPr lang="en-US"/>
              <a:t>Wellness Visits</a:t>
            </a:r>
            <a:endParaRPr lang="en-US" dirty="0"/>
          </a:p>
        </p:txBody>
      </p:sp>
      <p:pic>
        <p:nvPicPr>
          <p:cNvPr id="6" name="Picture 5">
            <a:extLst>
              <a:ext uri="{FF2B5EF4-FFF2-40B4-BE49-F238E27FC236}">
                <a16:creationId xmlns:a16="http://schemas.microsoft.com/office/drawing/2014/main" id="{3F5E3B2E-7DB0-4023-848D-9ACAC7A0660B}"/>
              </a:ext>
            </a:extLst>
          </p:cNvPr>
          <p:cNvPicPr>
            <a:picLocks noChangeAspect="1"/>
          </p:cNvPicPr>
          <p:nvPr/>
        </p:nvPicPr>
        <p:blipFill>
          <a:blip r:embed="rId5"/>
          <a:stretch>
            <a:fillRect/>
          </a:stretch>
        </p:blipFill>
        <p:spPr>
          <a:xfrm>
            <a:off x="3821801" y="6236592"/>
            <a:ext cx="1243186" cy="472411"/>
          </a:xfrm>
          <a:prstGeom prst="rect">
            <a:avLst/>
          </a:prstGeom>
        </p:spPr>
      </p:pic>
      <p:pic>
        <p:nvPicPr>
          <p:cNvPr id="4" name="Picture 3">
            <a:extLst>
              <a:ext uri="{FF2B5EF4-FFF2-40B4-BE49-F238E27FC236}">
                <a16:creationId xmlns:a16="http://schemas.microsoft.com/office/drawing/2014/main" id="{9F9CADEA-3900-46D3-B113-5EECCF39C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756" y="1670089"/>
            <a:ext cx="2348179" cy="3517822"/>
          </a:xfrm>
          <a:prstGeom prst="rect">
            <a:avLst/>
          </a:prstGeom>
        </p:spPr>
      </p:pic>
      <p:pic>
        <p:nvPicPr>
          <p:cNvPr id="8" name="Picture 7">
            <a:extLst>
              <a:ext uri="{FF2B5EF4-FFF2-40B4-BE49-F238E27FC236}">
                <a16:creationId xmlns:a16="http://schemas.microsoft.com/office/drawing/2014/main" id="{8911FEDF-DAC5-4729-9E10-D24AF2529B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8392" y="2262590"/>
            <a:ext cx="3840480" cy="2562454"/>
          </a:xfrm>
          <a:prstGeom prst="rect">
            <a:avLst/>
          </a:prstGeom>
        </p:spPr>
      </p:pic>
      <p:pic>
        <p:nvPicPr>
          <p:cNvPr id="5" name="Recorded Sound">
            <a:hlinkClick r:id="" action="ppaction://media"/>
            <a:extLst>
              <a:ext uri="{FF2B5EF4-FFF2-40B4-BE49-F238E27FC236}">
                <a16:creationId xmlns:a16="http://schemas.microsoft.com/office/drawing/2014/main" id="{4E21168B-0F34-49BC-8D4D-7A4A923435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33700" y="1689139"/>
            <a:ext cx="609600" cy="609600"/>
          </a:xfrm>
          <a:prstGeom prst="rect">
            <a:avLst/>
          </a:prstGeom>
        </p:spPr>
      </p:pic>
    </p:spTree>
  </p:cSld>
  <p:clrMapOvr>
    <a:masterClrMapping/>
  </p:clrMapOvr>
  <p:transition spd="med"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3"/>
          <p:cNvSpPr txBox="1">
            <a:spLocks noGrp="1"/>
          </p:cNvSpPr>
          <p:nvPr>
            <p:ph type="title"/>
          </p:nvPr>
        </p:nvSpPr>
        <p:spPr>
          <a:xfrm>
            <a:off x="628650" y="80454"/>
            <a:ext cx="7886700" cy="1325563"/>
          </a:xfrm>
          <a:prstGeom prst="rect">
            <a:avLst/>
          </a:prstGeom>
        </p:spPr>
        <p:txBody>
          <a:bodyPr/>
          <a:lstStyle>
            <a:lvl1pPr algn="ctr">
              <a:defRPr>
                <a:solidFill>
                  <a:srgbClr val="0070C0"/>
                </a:solidFill>
                <a:effectLst>
                  <a:outerShdw blurRad="38100" dist="38100" dir="2700000" rotWithShape="0">
                    <a:srgbClr val="000000">
                      <a:alpha val="43137"/>
                    </a:srgbClr>
                  </a:outerShdw>
                </a:effectLst>
              </a:defRPr>
            </a:lvl1pPr>
          </a:lstStyle>
          <a:p>
            <a:r>
              <a:rPr lang="en-US" dirty="0"/>
              <a:t>Chronic Care and Acute Care </a:t>
            </a:r>
            <a:endParaRPr dirty="0"/>
          </a:p>
        </p:txBody>
      </p:sp>
      <p:pic>
        <p:nvPicPr>
          <p:cNvPr id="6" name="Picture 5">
            <a:extLst>
              <a:ext uri="{FF2B5EF4-FFF2-40B4-BE49-F238E27FC236}">
                <a16:creationId xmlns:a16="http://schemas.microsoft.com/office/drawing/2014/main" id="{C63B78F4-5354-4CD7-A550-E73393C5B0CD}"/>
              </a:ext>
            </a:extLst>
          </p:cNvPr>
          <p:cNvPicPr>
            <a:picLocks noChangeAspect="1"/>
          </p:cNvPicPr>
          <p:nvPr/>
        </p:nvPicPr>
        <p:blipFill>
          <a:blip r:embed="rId5"/>
          <a:stretch>
            <a:fillRect/>
          </a:stretch>
        </p:blipFill>
        <p:spPr>
          <a:xfrm>
            <a:off x="3821801" y="6236592"/>
            <a:ext cx="1243186" cy="472411"/>
          </a:xfrm>
          <a:prstGeom prst="rect">
            <a:avLst/>
          </a:prstGeom>
        </p:spPr>
      </p:pic>
      <p:pic>
        <p:nvPicPr>
          <p:cNvPr id="4" name="Picture 3">
            <a:extLst>
              <a:ext uri="{FF2B5EF4-FFF2-40B4-BE49-F238E27FC236}">
                <a16:creationId xmlns:a16="http://schemas.microsoft.com/office/drawing/2014/main" id="{09E851C4-C151-4A43-8CF3-80C3B9ABF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005089"/>
            <a:ext cx="4112029" cy="2740983"/>
          </a:xfrm>
          <a:prstGeom prst="rect">
            <a:avLst/>
          </a:prstGeom>
        </p:spPr>
      </p:pic>
      <p:pic>
        <p:nvPicPr>
          <p:cNvPr id="8" name="Picture 7">
            <a:extLst>
              <a:ext uri="{FF2B5EF4-FFF2-40B4-BE49-F238E27FC236}">
                <a16:creationId xmlns:a16="http://schemas.microsoft.com/office/drawing/2014/main" id="{D0AF3629-E2D6-4B82-B112-F6197F97BC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971" y="1514301"/>
            <a:ext cx="3840480" cy="2560320"/>
          </a:xfrm>
          <a:prstGeom prst="rect">
            <a:avLst/>
          </a:prstGeom>
        </p:spPr>
      </p:pic>
      <p:pic>
        <p:nvPicPr>
          <p:cNvPr id="5" name="Recorded Sound">
            <a:hlinkClick r:id="" action="ppaction://media"/>
            <a:extLst>
              <a:ext uri="{FF2B5EF4-FFF2-40B4-BE49-F238E27FC236}">
                <a16:creationId xmlns:a16="http://schemas.microsoft.com/office/drawing/2014/main" id="{97ED2559-B83C-4BD5-A736-18A3BFB333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3295650"/>
            <a:ext cx="609600" cy="609600"/>
          </a:xfrm>
          <a:prstGeom prst="rect">
            <a:avLst/>
          </a:prstGeom>
        </p:spPr>
      </p:pic>
    </p:spTree>
  </p:cSld>
  <p:clrMapOvr>
    <a:masterClrMapping/>
  </p:clrMapOvr>
  <p:transition spd="med" advClick="0" advTm="3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3862-A86C-4A5E-A1C6-F633872B88BA}"/>
              </a:ext>
            </a:extLst>
          </p:cNvPr>
          <p:cNvSpPr>
            <a:spLocks noGrp="1"/>
          </p:cNvSpPr>
          <p:nvPr>
            <p:ph type="title"/>
          </p:nvPr>
        </p:nvSpPr>
        <p:spPr/>
        <p:txBody>
          <a:bodyPr/>
          <a:lstStyle/>
          <a:p>
            <a:pPr algn="ctr"/>
            <a:r>
              <a:rPr lang="en-US" dirty="0">
                <a:solidFill>
                  <a:srgbClr val="0070C0"/>
                </a:solidFill>
                <a:effectLst>
                  <a:outerShdw blurRad="38100" dist="38100" dir="2700000" rotWithShape="0">
                    <a:srgbClr val="000000">
                      <a:alpha val="43137"/>
                    </a:srgbClr>
                  </a:outerShdw>
                </a:effectLst>
              </a:rPr>
              <a:t>Billing</a:t>
            </a:r>
          </a:p>
        </p:txBody>
      </p:sp>
      <p:sp>
        <p:nvSpPr>
          <p:cNvPr id="3" name="Text Placeholder 2">
            <a:extLst>
              <a:ext uri="{FF2B5EF4-FFF2-40B4-BE49-F238E27FC236}">
                <a16:creationId xmlns:a16="http://schemas.microsoft.com/office/drawing/2014/main" id="{169D8985-CB37-4AFB-A5DD-7E85ED13BE8B}"/>
              </a:ext>
            </a:extLst>
          </p:cNvPr>
          <p:cNvSpPr>
            <a:spLocks noGrp="1"/>
          </p:cNvSpPr>
          <p:nvPr>
            <p:ph type="body" idx="1"/>
          </p:nvPr>
        </p:nvSpPr>
        <p:spPr/>
        <p:txBody>
          <a:bodyPr>
            <a:normAutofit fontScale="92500" lnSpcReduction="20000"/>
          </a:bodyPr>
          <a:lstStyle/>
          <a:p>
            <a:r>
              <a:rPr lang="en-US" dirty="0"/>
              <a:t>The care and scope of practice provided by the Work &amp; Wellness Providers falls into these 9 CPT codes:</a:t>
            </a:r>
          </a:p>
          <a:p>
            <a:pPr lvl="1"/>
            <a:r>
              <a:rPr lang="en-US" dirty="0"/>
              <a:t>99202 office/outpatient visit, new</a:t>
            </a:r>
          </a:p>
          <a:p>
            <a:pPr lvl="1"/>
            <a:r>
              <a:rPr lang="en-US" dirty="0"/>
              <a:t>99203 office/outpatient visit, new</a:t>
            </a:r>
          </a:p>
          <a:p>
            <a:pPr lvl="1"/>
            <a:r>
              <a:rPr lang="en-US" dirty="0"/>
              <a:t>99211 office/outpatient visit, established</a:t>
            </a:r>
          </a:p>
          <a:p>
            <a:pPr lvl="1"/>
            <a:r>
              <a:rPr lang="en-US" dirty="0"/>
              <a:t>99212 office/outpatient visit, established</a:t>
            </a:r>
          </a:p>
          <a:p>
            <a:pPr lvl="1"/>
            <a:r>
              <a:rPr lang="en-US" dirty="0"/>
              <a:t>99213 office/outpatient visit, established</a:t>
            </a:r>
          </a:p>
          <a:p>
            <a:pPr lvl="1"/>
            <a:r>
              <a:rPr lang="en-US" dirty="0"/>
              <a:t>99214 office/outpatient visit, established</a:t>
            </a:r>
          </a:p>
          <a:p>
            <a:pPr lvl="1"/>
            <a:r>
              <a:rPr lang="en-US" dirty="0"/>
              <a:t>99394 Preventative visit, established, age 12-17</a:t>
            </a:r>
          </a:p>
          <a:p>
            <a:pPr lvl="1"/>
            <a:r>
              <a:rPr lang="en-US" dirty="0"/>
              <a:t>99395 Preventative visit, established, age 18-39</a:t>
            </a:r>
          </a:p>
          <a:p>
            <a:pPr lvl="1"/>
            <a:r>
              <a:rPr lang="en-US" dirty="0"/>
              <a:t>99396 Preventative visit, established, age 40-64</a:t>
            </a:r>
          </a:p>
          <a:p>
            <a:pPr lvl="1"/>
            <a:endParaRPr lang="en-US" dirty="0"/>
          </a:p>
          <a:p>
            <a:pPr lvl="1"/>
            <a:endParaRPr lang="en-US" dirty="0"/>
          </a:p>
        </p:txBody>
      </p:sp>
      <p:pic>
        <p:nvPicPr>
          <p:cNvPr id="4" name="Recorded Sound">
            <a:hlinkClick r:id="" action="ppaction://media"/>
            <a:extLst>
              <a:ext uri="{FF2B5EF4-FFF2-40B4-BE49-F238E27FC236}">
                <a16:creationId xmlns:a16="http://schemas.microsoft.com/office/drawing/2014/main" id="{612FF055-B429-43B0-BF56-2121EDCB7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9300" y="3353594"/>
            <a:ext cx="609600" cy="609600"/>
          </a:xfrm>
          <a:prstGeom prst="rect">
            <a:avLst/>
          </a:prstGeom>
        </p:spPr>
      </p:pic>
    </p:spTree>
    <p:extLst>
      <p:ext uri="{BB962C8B-B14F-4D97-AF65-F5344CB8AC3E}">
        <p14:creationId xmlns:p14="http://schemas.microsoft.com/office/powerpoint/2010/main" val="1809920118"/>
      </p:ext>
    </p:extLst>
  </p:cSld>
  <p:clrMapOvr>
    <a:masterClrMapping/>
  </p:clrMapOvr>
  <p:transition spd="med" advClick="0" advTm="3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3" name="Title 3"/>
          <p:cNvSpPr txBox="1">
            <a:spLocks noGrp="1"/>
          </p:cNvSpPr>
          <p:nvPr>
            <p:ph type="title"/>
          </p:nvPr>
        </p:nvSpPr>
        <p:spPr>
          <a:xfrm>
            <a:off x="5598460" y="1783959"/>
            <a:ext cx="3065480" cy="2889114"/>
          </a:xfrm>
          <a:prstGeom prst="rect">
            <a:avLst/>
          </a:prstGeom>
        </p:spPr>
        <p:txBody>
          <a:bodyPr vert="horz" lIns="91440" tIns="45720" rIns="91440" bIns="45720" rtlCol="0" anchor="b">
            <a:normAutofit/>
          </a:bodyPr>
          <a:lstStyle>
            <a:lvl1pPr algn="ctr">
              <a:defRPr>
                <a:solidFill>
                  <a:srgbClr val="0070C0"/>
                </a:solidFill>
                <a:effectLst>
                  <a:outerShdw blurRad="38100" dist="38100" dir="2700000" rotWithShape="0">
                    <a:srgbClr val="000000">
                      <a:alpha val="43137"/>
                    </a:srgbClr>
                  </a:outerShdw>
                </a:effectLst>
              </a:defRPr>
            </a:lvl1pPr>
          </a:lstStyle>
          <a:p>
            <a:pPr algn="l">
              <a:spcBef>
                <a:spcPct val="0"/>
              </a:spcBef>
            </a:pPr>
            <a:r>
              <a:rPr lang="en-US" sz="4700" kern="1200" dirty="0">
                <a:ln w="0"/>
                <a:solidFill>
                  <a:schemeClr val="accent1"/>
                </a:solidFill>
                <a:effectLst>
                  <a:outerShdw blurRad="38100" dist="25400" dir="5400000" algn="ctr" rotWithShape="0">
                    <a:srgbClr val="6E747A">
                      <a:alpha val="43000"/>
                    </a:srgbClr>
                  </a:outerShdw>
                </a:effectLst>
                <a:latin typeface="+mj-lt"/>
                <a:ea typeface="+mj-ea"/>
                <a:cs typeface="+mj-cs"/>
              </a:rPr>
              <a:t>Partnership with Provider</a:t>
            </a:r>
          </a:p>
        </p:txBody>
      </p:sp>
      <p:sp>
        <p:nvSpPr>
          <p:cNvPr id="119" name="Freeform: Shape 1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293E780D-B480-4B1A-A29C-D0EFD62DB439}"/>
              </a:ext>
            </a:extLst>
          </p:cNvPr>
          <p:cNvPicPr>
            <a:picLocks noChangeAspect="1"/>
          </p:cNvPicPr>
          <p:nvPr/>
        </p:nvPicPr>
        <p:blipFill rotWithShape="1">
          <a:blip r:embed="rId5">
            <a:extLst>
              <a:ext uri="{28A0092B-C50C-407E-A947-70E740481C1C}">
                <a14:useLocalDpi xmlns:a14="http://schemas.microsoft.com/office/drawing/2010/main" val="0"/>
              </a:ext>
            </a:extLst>
          </a:blip>
          <a:srcRect t="242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5" name="Picture 4">
            <a:extLst>
              <a:ext uri="{FF2B5EF4-FFF2-40B4-BE49-F238E27FC236}">
                <a16:creationId xmlns:a16="http://schemas.microsoft.com/office/drawing/2014/main" id="{43A3427F-37CE-4302-9DA9-FA150D0917AC}"/>
              </a:ext>
            </a:extLst>
          </p:cNvPr>
          <p:cNvPicPr>
            <a:picLocks noChangeAspect="1"/>
          </p:cNvPicPr>
          <p:nvPr/>
        </p:nvPicPr>
        <p:blipFill>
          <a:blip r:embed="rId6"/>
          <a:stretch>
            <a:fillRect/>
          </a:stretch>
        </p:blipFill>
        <p:spPr>
          <a:xfrm>
            <a:off x="4083057" y="6236592"/>
            <a:ext cx="1243186" cy="472411"/>
          </a:xfrm>
          <a:prstGeom prst="rect">
            <a:avLst/>
          </a:prstGeom>
        </p:spPr>
      </p:pic>
      <p:pic>
        <p:nvPicPr>
          <p:cNvPr id="2" name="Recorded Sound">
            <a:hlinkClick r:id="" action="ppaction://media"/>
            <a:extLst>
              <a:ext uri="{FF2B5EF4-FFF2-40B4-BE49-F238E27FC236}">
                <a16:creationId xmlns:a16="http://schemas.microsoft.com/office/drawing/2014/main" id="{44407ACB-6D7A-4BD8-9EBB-90D6450CB9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76450" y="2305050"/>
            <a:ext cx="609600" cy="609600"/>
          </a:xfrm>
          <a:prstGeom prst="rect">
            <a:avLst/>
          </a:prstGeom>
        </p:spPr>
      </p:pic>
    </p:spTree>
  </p:cSld>
  <p:clrMapOvr>
    <a:overrideClrMapping bg1="dk1" tx1="lt1" bg2="dk2" tx2="lt2" accent1="accent1" accent2="accent2" accent3="accent3" accent4="accent4" accent5="accent5" accent6="accent6" hlink="hlink" folHlink="folHlink"/>
  </p:clrMapOvr>
  <p:transition spd="med"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3"/>
          <p:cNvSpPr txBox="1">
            <a:spLocks noGrp="1"/>
          </p:cNvSpPr>
          <p:nvPr>
            <p:ph type="title"/>
          </p:nvPr>
        </p:nvSpPr>
        <p:spPr>
          <a:xfrm>
            <a:off x="628650" y="80454"/>
            <a:ext cx="7886700" cy="1325563"/>
          </a:xfrm>
          <a:prstGeom prst="rect">
            <a:avLst/>
          </a:prstGeom>
        </p:spPr>
        <p:txBody>
          <a:bodyPr/>
          <a:lstStyle>
            <a:lvl1pPr algn="ctr">
              <a:defRPr>
                <a:solidFill>
                  <a:srgbClr val="0070C0"/>
                </a:solidFill>
                <a:effectLst>
                  <a:outerShdw blurRad="38100" dist="38100" dir="2700000" rotWithShape="0">
                    <a:srgbClr val="000000">
                      <a:alpha val="43137"/>
                    </a:srgbClr>
                  </a:outerShdw>
                </a:effectLst>
              </a:defRPr>
            </a:lvl1pPr>
          </a:lstStyle>
          <a:p>
            <a:r>
              <a:rPr lang="en-US" dirty="0"/>
              <a:t>SSM Health MyChart</a:t>
            </a:r>
            <a:endParaRPr dirty="0"/>
          </a:p>
        </p:txBody>
      </p:sp>
      <p:sp>
        <p:nvSpPr>
          <p:cNvPr id="123" name="Content Placeholder 4"/>
          <p:cNvSpPr txBox="1">
            <a:spLocks noGrp="1"/>
          </p:cNvSpPr>
          <p:nvPr>
            <p:ph type="body" idx="1"/>
          </p:nvPr>
        </p:nvSpPr>
        <p:spPr>
          <a:xfrm>
            <a:off x="628650" y="1575459"/>
            <a:ext cx="7886700" cy="4351338"/>
          </a:xfrm>
          <a:prstGeom prst="rect">
            <a:avLst/>
          </a:prstGeom>
        </p:spPr>
        <p:txBody>
          <a:bodyPr>
            <a:normAutofit/>
          </a:bodyPr>
          <a:lstStyle/>
          <a:p>
            <a:pPr marL="0" indent="0">
              <a:buNone/>
            </a:pPr>
            <a:r>
              <a:rPr lang="en-US" b="1" dirty="0"/>
              <a:t>Get the SSM Health MyChart APP - quick and most convenient way to stay connected with your healthcare team!</a:t>
            </a:r>
          </a:p>
          <a:p>
            <a:r>
              <a:rPr lang="en-US" dirty="0"/>
              <a:t>Request and cancel appointments</a:t>
            </a:r>
          </a:p>
          <a:p>
            <a:r>
              <a:rPr lang="en-US" dirty="0"/>
              <a:t>Request medication refills</a:t>
            </a:r>
          </a:p>
          <a:p>
            <a:r>
              <a:rPr lang="en-US" dirty="0"/>
              <a:t>Review your lab results</a:t>
            </a:r>
          </a:p>
          <a:p>
            <a:r>
              <a:rPr lang="en-US" dirty="0"/>
              <a:t>Send messages directly to your provider and receive timely responses</a:t>
            </a:r>
          </a:p>
          <a:p>
            <a:r>
              <a:rPr lang="en-US" dirty="0"/>
              <a:t>See your provider through video appointments</a:t>
            </a:r>
          </a:p>
          <a:p>
            <a:pPr marL="0" indent="0">
              <a:buNone/>
            </a:pPr>
            <a:endParaRPr lang="en-US" dirty="0"/>
          </a:p>
          <a:p>
            <a:endParaRPr dirty="0"/>
          </a:p>
        </p:txBody>
      </p:sp>
      <p:pic>
        <p:nvPicPr>
          <p:cNvPr id="2" name="Picture 1">
            <a:extLst>
              <a:ext uri="{FF2B5EF4-FFF2-40B4-BE49-F238E27FC236}">
                <a16:creationId xmlns:a16="http://schemas.microsoft.com/office/drawing/2014/main" id="{A1B3A821-74D2-4A36-9511-4683E4277440}"/>
              </a:ext>
            </a:extLst>
          </p:cNvPr>
          <p:cNvPicPr>
            <a:picLocks noChangeAspect="1"/>
          </p:cNvPicPr>
          <p:nvPr/>
        </p:nvPicPr>
        <p:blipFill>
          <a:blip r:embed="rId5"/>
          <a:stretch>
            <a:fillRect/>
          </a:stretch>
        </p:blipFill>
        <p:spPr>
          <a:xfrm>
            <a:off x="6321889" y="2776706"/>
            <a:ext cx="2444837" cy="1185837"/>
          </a:xfrm>
          <a:prstGeom prst="rect">
            <a:avLst/>
          </a:prstGeom>
        </p:spPr>
      </p:pic>
      <p:pic>
        <p:nvPicPr>
          <p:cNvPr id="5" name="Picture 4">
            <a:extLst>
              <a:ext uri="{FF2B5EF4-FFF2-40B4-BE49-F238E27FC236}">
                <a16:creationId xmlns:a16="http://schemas.microsoft.com/office/drawing/2014/main" id="{823F72AB-79D5-445E-A8C1-EEEDB536B9B5}"/>
              </a:ext>
            </a:extLst>
          </p:cNvPr>
          <p:cNvPicPr>
            <a:picLocks noChangeAspect="1"/>
          </p:cNvPicPr>
          <p:nvPr/>
        </p:nvPicPr>
        <p:blipFill>
          <a:blip r:embed="rId6"/>
          <a:stretch>
            <a:fillRect/>
          </a:stretch>
        </p:blipFill>
        <p:spPr>
          <a:xfrm>
            <a:off x="3821801" y="6236592"/>
            <a:ext cx="1243186" cy="472411"/>
          </a:xfrm>
          <a:prstGeom prst="rect">
            <a:avLst/>
          </a:prstGeom>
        </p:spPr>
      </p:pic>
      <p:pic>
        <p:nvPicPr>
          <p:cNvPr id="3" name="Recorded Sound">
            <a:hlinkClick r:id="" action="ppaction://media"/>
            <a:extLst>
              <a:ext uri="{FF2B5EF4-FFF2-40B4-BE49-F238E27FC236}">
                <a16:creationId xmlns:a16="http://schemas.microsoft.com/office/drawing/2014/main" id="{361E9133-E383-47FF-91E0-D4D6F3FAFB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5000" y="2760024"/>
            <a:ext cx="609600" cy="609600"/>
          </a:xfrm>
          <a:prstGeom prst="rect">
            <a:avLst/>
          </a:prstGeom>
        </p:spPr>
      </p:pic>
    </p:spTree>
  </p:cSld>
  <p:clrMapOvr>
    <a:masterClrMapping/>
  </p:clrMapOvr>
  <p:transition spd="med" advTm="3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3"/>
          <p:cNvSpPr txBox="1">
            <a:spLocks noGrp="1"/>
          </p:cNvSpPr>
          <p:nvPr>
            <p:ph type="title"/>
          </p:nvPr>
        </p:nvSpPr>
        <p:spPr>
          <a:xfrm>
            <a:off x="628650" y="80454"/>
            <a:ext cx="7886700" cy="1325563"/>
          </a:xfrm>
          <a:prstGeom prst="rect">
            <a:avLst/>
          </a:prstGeom>
        </p:spPr>
        <p:txBody>
          <a:bodyPr/>
          <a:lstStyle>
            <a:lvl1pPr algn="ctr">
              <a:defRPr>
                <a:solidFill>
                  <a:srgbClr val="0070C0"/>
                </a:solidFill>
                <a:effectLst>
                  <a:outerShdw blurRad="38100" dist="38100" dir="2700000" rotWithShape="0">
                    <a:srgbClr val="000000">
                      <a:alpha val="43137"/>
                    </a:srgbClr>
                  </a:outerShdw>
                </a:effectLst>
              </a:defRPr>
            </a:lvl1pPr>
          </a:lstStyle>
          <a:p>
            <a:r>
              <a:rPr lang="en-US" dirty="0"/>
              <a:t>Easy Access to Services</a:t>
            </a:r>
            <a:endParaRPr dirty="0"/>
          </a:p>
        </p:txBody>
      </p:sp>
      <p:pic>
        <p:nvPicPr>
          <p:cNvPr id="6" name="Picture 5">
            <a:extLst>
              <a:ext uri="{FF2B5EF4-FFF2-40B4-BE49-F238E27FC236}">
                <a16:creationId xmlns:a16="http://schemas.microsoft.com/office/drawing/2014/main" id="{C63B78F4-5354-4CD7-A550-E73393C5B0CD}"/>
              </a:ext>
            </a:extLst>
          </p:cNvPr>
          <p:cNvPicPr>
            <a:picLocks noChangeAspect="1"/>
          </p:cNvPicPr>
          <p:nvPr/>
        </p:nvPicPr>
        <p:blipFill>
          <a:blip r:embed="rId5"/>
          <a:stretch>
            <a:fillRect/>
          </a:stretch>
        </p:blipFill>
        <p:spPr>
          <a:xfrm>
            <a:off x="3821801" y="6236592"/>
            <a:ext cx="1243186" cy="472411"/>
          </a:xfrm>
          <a:prstGeom prst="rect">
            <a:avLst/>
          </a:prstGeom>
        </p:spPr>
      </p:pic>
      <p:pic>
        <p:nvPicPr>
          <p:cNvPr id="7" name="Picture 6">
            <a:extLst>
              <a:ext uri="{FF2B5EF4-FFF2-40B4-BE49-F238E27FC236}">
                <a16:creationId xmlns:a16="http://schemas.microsoft.com/office/drawing/2014/main" id="{E68FA8E8-5870-4A8D-A84A-F4056119F6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8584" y="1406017"/>
            <a:ext cx="2646832" cy="2673567"/>
          </a:xfrm>
          <a:prstGeom prst="rect">
            <a:avLst/>
          </a:prstGeom>
        </p:spPr>
      </p:pic>
      <p:pic>
        <p:nvPicPr>
          <p:cNvPr id="8" name="Picture 7">
            <a:extLst>
              <a:ext uri="{FF2B5EF4-FFF2-40B4-BE49-F238E27FC236}">
                <a16:creationId xmlns:a16="http://schemas.microsoft.com/office/drawing/2014/main" id="{B1140A81-F03E-4EB1-8E5D-4E6DE267F8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690" y="2130731"/>
            <a:ext cx="2644818" cy="3526424"/>
          </a:xfrm>
          <a:prstGeom prst="rect">
            <a:avLst/>
          </a:prstGeom>
        </p:spPr>
      </p:pic>
      <p:pic>
        <p:nvPicPr>
          <p:cNvPr id="4" name="Picture 3">
            <a:extLst>
              <a:ext uri="{FF2B5EF4-FFF2-40B4-BE49-F238E27FC236}">
                <a16:creationId xmlns:a16="http://schemas.microsoft.com/office/drawing/2014/main" id="{E1977F5D-2F21-4D46-A7B9-22ACB2D85D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250" y="3340490"/>
            <a:ext cx="3086100" cy="2523173"/>
          </a:xfrm>
          <a:prstGeom prst="rect">
            <a:avLst/>
          </a:prstGeom>
        </p:spPr>
      </p:pic>
      <p:pic>
        <p:nvPicPr>
          <p:cNvPr id="3" name="Recorded Sound">
            <a:hlinkClick r:id="" action="ppaction://media"/>
            <a:extLst>
              <a:ext uri="{FF2B5EF4-FFF2-40B4-BE49-F238E27FC236}">
                <a16:creationId xmlns:a16="http://schemas.microsoft.com/office/drawing/2014/main" id="{DE64A7C2-9C10-4E83-AA1F-EA33639BD0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8244" y="2438000"/>
            <a:ext cx="609600" cy="609600"/>
          </a:xfrm>
          <a:prstGeom prst="rect">
            <a:avLst/>
          </a:prstGeom>
        </p:spPr>
      </p:pic>
    </p:spTree>
    <p:extLst>
      <p:ext uri="{BB962C8B-B14F-4D97-AF65-F5344CB8AC3E}">
        <p14:creationId xmlns:p14="http://schemas.microsoft.com/office/powerpoint/2010/main" val="3594605645"/>
      </p:ext>
    </p:extLst>
  </p:cSld>
  <p:clrMapOvr>
    <a:masterClrMapping/>
  </p:clrMapOvr>
  <p:transition spd="med" advTm="16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6466</TotalTime>
  <Words>750</Words>
  <Application>Microsoft Office PowerPoint</Application>
  <PresentationFormat>On-screen Show (4:3)</PresentationFormat>
  <Paragraphs>54</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Helvetica</vt:lpstr>
      <vt:lpstr>Office Theme</vt:lpstr>
      <vt:lpstr>Corporate Care Clinic</vt:lpstr>
      <vt:lpstr>Location</vt:lpstr>
      <vt:lpstr>Providers</vt:lpstr>
      <vt:lpstr>Wellness Visits</vt:lpstr>
      <vt:lpstr>Chronic Care and Acute Care </vt:lpstr>
      <vt:lpstr>Billing</vt:lpstr>
      <vt:lpstr>Partnership with Provider</vt:lpstr>
      <vt:lpstr>SSM Health MyChart</vt:lpstr>
      <vt:lpstr>Easy Access to Services</vt:lpstr>
      <vt:lpstr>Lets partner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Care Clinic</dc:title>
  <dc:creator>Vroman, Shayla</dc:creator>
  <cp:lastModifiedBy>Tate, Missy</cp:lastModifiedBy>
  <cp:revision>36</cp:revision>
  <cp:lastPrinted>2021-02-05T17:48:54Z</cp:lastPrinted>
  <dcterms:created xsi:type="dcterms:W3CDTF">2021-01-27T18:44:52Z</dcterms:created>
  <dcterms:modified xsi:type="dcterms:W3CDTF">2021-02-15T17:50:15Z</dcterms:modified>
</cp:coreProperties>
</file>